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8" r:id="rId6"/>
    <p:sldId id="917" r:id="rId7"/>
    <p:sldId id="902" r:id="rId8"/>
    <p:sldId id="904" r:id="rId9"/>
    <p:sldId id="918" r:id="rId10"/>
    <p:sldId id="919" r:id="rId11"/>
    <p:sldId id="920" r:id="rId12"/>
    <p:sldId id="921" r:id="rId13"/>
    <p:sldId id="922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65E74F-5E8E-2169-BA03-6AA0DA5352EE}" name="Sax Ondřej" initials="SO" userId="S::saxo@msmt.cz::78691569-e808-43d4-9738-20345ac4e926" providerId="AD"/>
  <p188:author id="{68ED8E7F-F463-BC5B-D425-16EB51241DBF}" name="Konrádová Jitka" initials="KJ" userId="S::konradovaj@msmt.cz::4bf216ff-6a0c-4ecd-aca2-0fc1c034837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AF2FF"/>
    <a:srgbClr val="C3DEEF"/>
    <a:srgbClr val="F9EFFA"/>
    <a:srgbClr val="D3EEFF"/>
    <a:srgbClr val="003F77"/>
    <a:srgbClr val="0066D1"/>
    <a:srgbClr val="0B6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4ED9C3-CCE2-439E-B8DB-7347334BACE5}" v="1" dt="2023-10-25T12:12:44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8"/>
  </p:normalViewPr>
  <p:slideViewPr>
    <p:cSldViewPr snapToGrid="0">
      <p:cViewPr varScale="1">
        <p:scale>
          <a:sx n="120" d="100"/>
          <a:sy n="120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lčík Stanislav" userId="7df43a5e-a9e6-4d84-9dc7-c4b66ff678c6" providerId="ADAL" clId="{6D4ED9C3-CCE2-439E-B8DB-7347334BACE5}"/>
    <pc:docChg chg="modSld">
      <pc:chgData name="Volčík Stanislav" userId="7df43a5e-a9e6-4d84-9dc7-c4b66ff678c6" providerId="ADAL" clId="{6D4ED9C3-CCE2-439E-B8DB-7347334BACE5}" dt="2023-10-25T12:13:36.644" v="4" actId="1076"/>
      <pc:docMkLst>
        <pc:docMk/>
      </pc:docMkLst>
      <pc:sldChg chg="addSp modSp mod">
        <pc:chgData name="Volčík Stanislav" userId="7df43a5e-a9e6-4d84-9dc7-c4b66ff678c6" providerId="ADAL" clId="{6D4ED9C3-CCE2-439E-B8DB-7347334BACE5}" dt="2023-10-25T12:13:36.644" v="4" actId="1076"/>
        <pc:sldMkLst>
          <pc:docMk/>
          <pc:sldMk cId="1682326240" sldId="256"/>
        </pc:sldMkLst>
        <pc:spChg chg="add mod">
          <ac:chgData name="Volčík Stanislav" userId="7df43a5e-a9e6-4d84-9dc7-c4b66ff678c6" providerId="ADAL" clId="{6D4ED9C3-CCE2-439E-B8DB-7347334BACE5}" dt="2023-10-25T12:12:46.557" v="1" actId="1076"/>
          <ac:spMkLst>
            <pc:docMk/>
            <pc:sldMk cId="1682326240" sldId="256"/>
            <ac:spMk id="3" creationId="{E2EC6815-0ABC-9467-1F0D-3D39C7F6E81E}"/>
          </ac:spMkLst>
        </pc:spChg>
        <pc:spChg chg="mod">
          <ac:chgData name="Volčík Stanislav" userId="7df43a5e-a9e6-4d84-9dc7-c4b66ff678c6" providerId="ADAL" clId="{6D4ED9C3-CCE2-439E-B8DB-7347334BACE5}" dt="2023-10-25T12:13:36.644" v="4" actId="1076"/>
          <ac:spMkLst>
            <pc:docMk/>
            <pc:sldMk cId="1682326240" sldId="256"/>
            <ac:spMk id="7" creationId="{EA240360-516E-BBB8-952F-F780BD0C6BE5}"/>
          </ac:spMkLst>
        </pc:spChg>
        <pc:spChg chg="mod">
          <ac:chgData name="Volčík Stanislav" userId="7df43a5e-a9e6-4d84-9dc7-c4b66ff678c6" providerId="ADAL" clId="{6D4ED9C3-CCE2-439E-B8DB-7347334BACE5}" dt="2023-10-25T12:12:54.439" v="3" actId="1076"/>
          <ac:spMkLst>
            <pc:docMk/>
            <pc:sldMk cId="1682326240" sldId="256"/>
            <ac:spMk id="9" creationId="{0FEA4EAC-AFBF-3AF8-E920-B7402A5A5D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AC22-3585-764A-9044-D140DE2BBE85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8142D-D9C9-7E47-8250-84F0600A45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1366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0296C-8607-B187-4400-B3849366C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D0A02A5-0F1D-D626-0617-EF3D9BF46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13D4A4-1DB3-0194-67A2-25B256C1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915205-AA93-921E-1779-0C5040C84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7DFD5D-852F-67BF-3513-A23E4515D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826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F31311-9904-5F8C-6C38-2BBF83FBA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872F69D-E792-02EE-B572-F7A48C8BC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D3C2EA-EFF7-A3EE-4145-CFC869CE3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225872-F6EC-CCC4-D5A9-391E8CB0D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F634E4-93E2-4495-FF86-F61B189DC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87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21F4F3F-A253-7513-BEAB-CEE00A35E7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1B23D44-61E6-1C0B-EACD-8998D48799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D4B8C2-E7C4-2AF8-E52C-41CA95D85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50B4897-238F-0FB7-100C-8A5D24D36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4E0891-9AE5-6F69-3078-391E4D42F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728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70AB1994-2330-454E-8638-23951BC7C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2492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E1DD6-6251-4ADC-A52E-9E85FC74B384}" type="datetimeFigureOut">
              <a:rPr lang="fr-FR" smtClean="0"/>
              <a:pPr/>
              <a:t>31/10/2023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00D5A5D9-DCF4-4CBC-8D29-4BC637F6D7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27125" y="6249245"/>
            <a:ext cx="34775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63887F13-C989-4854-A22F-FF6B577EA0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7343" y="6249245"/>
            <a:ext cx="34775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F573E-3340-4BC2-B31E-5A2853365A68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2929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572">
          <p15:clr>
            <a:srgbClr val="FBAE40"/>
          </p15:clr>
        </p15:guide>
        <p15:guide id="4" orient="horz" pos="3748">
          <p15:clr>
            <a:srgbClr val="FBAE40"/>
          </p15:clr>
        </p15:guide>
        <p15:guide id="5" orient="horz" pos="1480">
          <p15:clr>
            <a:srgbClr val="FBAE40"/>
          </p15:clr>
        </p15:guide>
        <p15:guide id="6" pos="710">
          <p15:clr>
            <a:srgbClr val="FBAE40"/>
          </p15:clr>
        </p15:guide>
        <p15:guide id="7" pos="697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932DAD-D5A8-5C22-1DE1-5BA920F8E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89E0A0-88A0-FAFB-AB32-EE31852BB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BCC730-7CC3-7E4D-9703-EF0AC9A1C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D47DE6-68C3-41BF-976B-9FD987848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886675-A50A-8A51-ABB9-39F222619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91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BA3B19-E607-F232-E97D-51B980957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BB9BAD2-4A27-062C-EDEB-18F5DEAD7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9576644-8B08-63E2-D954-3045A1419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5629AA-CF65-8002-7C60-6F46B63DF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67EED9-E4DA-B791-B1E9-1426C07E0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91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1DF535-F1DB-F662-FD2B-A28C6D765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6FFF15-51AB-2AE0-5490-66FD6C85A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D57E810-AB05-E9ED-B733-05290574E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F96FB4A-C333-AE93-DD5B-0FA158275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7BAE278-8CA8-6C7F-48B9-DD747396E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51A5912-B415-360D-27C7-097EE4FC6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47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A522F2-D88E-7F86-4D96-E3C309385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0C09D6A-A756-AC4E-D78A-2CEF8F505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8F6C134-DFFA-547B-6D2B-5C53C829F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2B913E-40E2-84BB-2924-6C5E477F4B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F594ED7-4087-946C-5B8D-75A6592C4F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B86C1F9-F5D6-8DE0-B310-EC202B67D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77565B6-CCD5-AA28-1D67-69C27148A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BF9A7A7-8F79-F0B6-5F0D-CB38E0D1B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91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CD97FF-ACC9-01D1-4DB8-0A146D97A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247968D-9364-E427-C96E-5B8CD6F5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2AAA87E-79BB-4951-DF84-1BFEC3950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5B47C9D-94B7-D7D4-B67B-B99E79C1D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55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91E6BE2-A8FD-905D-5785-D8F255193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BB1299B-C84C-2484-7FE4-F4AF678B0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BCDEB40-E3EA-691B-DB76-E2FCB96D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77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5CC267-B8FA-EE45-00ED-C227DB409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C325FD-A2BD-D2E5-1A45-824DE5352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A72D98E-36FE-6BCE-2233-5A0E75C365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B1F7A78-A90E-479A-BF9A-28DB95572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5020492-C07B-5253-897E-3BBE0C870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5A60F2-38CA-D307-76D0-9D8A129C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171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DE1AA7-D6AD-E919-A62B-9F0B257A9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41A5147-E51B-951E-1CCB-72EDFABB1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F44490C-93A9-434C-5566-0115DF448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AE1837B-2E99-211C-56A2-729E3E793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C23EBF-3F7A-D8AB-89D4-E4B8CFBB8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F6D8CC-14C0-0262-0FE1-8400AE39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83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DB8A1E7-78F2-4425-8652-802A6F2A6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BA4741F-3546-0E54-66F4-485FF5FE1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ECB336-06C9-89E9-E3A7-220F3E452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5285E-0C3F-2645-B19B-29D287FEF99B}" type="datetimeFigureOut">
              <a:rPr lang="cs-CZ" smtClean="0"/>
              <a:t>31.10.2023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CF8C4B-323B-7E1F-045E-CB838B8671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90BA191-AF1A-D029-4036-7D1059B37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A1DC3-42A0-1540-8DAC-2A9E96470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61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tanislav.volcik@msmt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1">
            <a:extLst>
              <a:ext uri="{FF2B5EF4-FFF2-40B4-BE49-F238E27FC236}">
                <a16:creationId xmlns:a16="http://schemas.microsoft.com/office/drawing/2014/main" id="{EA240360-516E-BBB8-952F-F780BD0C6BE5}"/>
              </a:ext>
            </a:extLst>
          </p:cNvPr>
          <p:cNvSpPr txBox="1">
            <a:spLocks/>
          </p:cNvSpPr>
          <p:nvPr/>
        </p:nvSpPr>
        <p:spPr>
          <a:xfrm>
            <a:off x="1127125" y="2397720"/>
            <a:ext cx="8051800" cy="1638590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defRPr/>
            </a:pPr>
            <a:r>
              <a:rPr lang="cs-CZ" b="1" spc="-200" dirty="0">
                <a:solidFill>
                  <a:srgbClr val="003F77"/>
                </a:solidFill>
                <a:cs typeface="Poppins Medium"/>
              </a:rPr>
              <a:t>IPS DATOVĚ-ANALYTICKÁ PODPORA PRO HODNOCENÍ A ŘÍZENÍ VZDĚLÁVACÍ SOUSTAVY ČR</a:t>
            </a:r>
            <a:endParaRPr lang="en-US" b="1" spc="-200" dirty="0">
              <a:solidFill>
                <a:srgbClr val="003F77"/>
              </a:solidFill>
              <a:latin typeface="Object Sans" pitchFamily="2" charset="0"/>
              <a:cs typeface="Poppins Medium" panose="00000600000000000000" pitchFamily="2" charset="0"/>
            </a:endParaRPr>
          </a:p>
        </p:txBody>
      </p:sp>
      <p:sp>
        <p:nvSpPr>
          <p:cNvPr id="9" name="ZoneTexte 1">
            <a:extLst>
              <a:ext uri="{FF2B5EF4-FFF2-40B4-BE49-F238E27FC236}">
                <a16:creationId xmlns:a16="http://schemas.microsoft.com/office/drawing/2014/main" id="{0FEA4EAC-AFBF-3AF8-E920-B7402A5A5D22}"/>
              </a:ext>
            </a:extLst>
          </p:cNvPr>
          <p:cNvSpPr txBox="1"/>
          <p:nvPr/>
        </p:nvSpPr>
        <p:spPr>
          <a:xfrm>
            <a:off x="1127125" y="4647690"/>
            <a:ext cx="6068786" cy="811367"/>
          </a:xfrm>
          <a:prstGeom prst="rect">
            <a:avLst/>
          </a:prstGeom>
          <a:noFill/>
        </p:spPr>
        <p:txBody>
          <a:bodyPr wrap="square" lIns="0" tIns="36000" rIns="0" bIns="36000" anchor="t">
            <a:spAutoFit/>
          </a:bodyPr>
          <a:lstStyle>
            <a:defPPr>
              <a:defRPr lang="fr-FR"/>
            </a:defPPr>
            <a:lvl1pPr marR="0" lv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cap="all" spc="15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sz="2800" noProof="1">
                <a:solidFill>
                  <a:srgbClr val="003F77"/>
                </a:solidFill>
                <a:latin typeface="Calibri Light"/>
                <a:ea typeface="Roboto"/>
                <a:cs typeface="Poppins"/>
              </a:rPr>
              <a:t>Hana Novotná</a:t>
            </a:r>
            <a:endParaRPr lang="en-US" sz="2800" noProof="1">
              <a:solidFill>
                <a:srgbClr val="003F77"/>
              </a:solidFill>
              <a:latin typeface="Calibri Light"/>
            </a:endParaRPr>
          </a:p>
          <a:p>
            <a:r>
              <a:rPr lang="en-US" sz="2000" dirty="0">
                <a:solidFill>
                  <a:srgbClr val="003F77"/>
                </a:solidFill>
                <a:latin typeface="Calibri Light"/>
                <a:ea typeface="Roboto"/>
                <a:cs typeface="Calibri Light"/>
              </a:rPr>
              <a:t>Se</a:t>
            </a:r>
            <a:r>
              <a:rPr lang="en-US" sz="2000" noProof="1">
                <a:solidFill>
                  <a:srgbClr val="003F77"/>
                </a:solidFill>
                <a:latin typeface="Calibri Light"/>
                <a:ea typeface="Roboto"/>
                <a:cs typeface="Calibri Light"/>
              </a:rPr>
              <a:t>kce informatiky, statistiky a analýz</a:t>
            </a:r>
            <a:endParaRPr lang="en-US" sz="2000" noProof="1">
              <a:ea typeface="Roboto"/>
            </a:endParaRPr>
          </a:p>
        </p:txBody>
      </p:sp>
      <p:pic>
        <p:nvPicPr>
          <p:cNvPr id="2" name="Obrázek 2" descr="Obsah obrázku text, Písmo, grafický design, snímek obrazovky&#10;&#10;Popis se vygeneroval automaticky.">
            <a:extLst>
              <a:ext uri="{FF2B5EF4-FFF2-40B4-BE49-F238E27FC236}">
                <a16:creationId xmlns:a16="http://schemas.microsoft.com/office/drawing/2014/main" id="{D107C0DE-0C9A-61CF-DE92-8FF1A97E5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0" y="650174"/>
            <a:ext cx="4785360" cy="691013"/>
          </a:xfrm>
          <a:prstGeom prst="rect">
            <a:avLst/>
          </a:prstGeom>
        </p:spPr>
      </p:pic>
      <p:sp>
        <p:nvSpPr>
          <p:cNvPr id="3" name="Textové pole 1">
            <a:extLst>
              <a:ext uri="{FF2B5EF4-FFF2-40B4-BE49-F238E27FC236}">
                <a16:creationId xmlns:a16="http://schemas.microsoft.com/office/drawing/2014/main" id="{E2EC6815-0ABC-9467-1F0D-3D39C7F6E81E}"/>
              </a:ext>
            </a:extLst>
          </p:cNvPr>
          <p:cNvSpPr txBox="1"/>
          <p:nvPr/>
        </p:nvSpPr>
        <p:spPr>
          <a:xfrm>
            <a:off x="975360" y="6070437"/>
            <a:ext cx="10173970" cy="640080"/>
          </a:xfrm>
          <a:prstGeom prst="rect">
            <a:avLst/>
          </a:prstGeom>
          <a:solidFill>
            <a:srgbClr val="FFFFFF">
              <a:alpha val="0"/>
            </a:srgb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cs-CZ" sz="1200" dirty="0">
                <a:solidFill>
                  <a:srgbClr val="767171"/>
                </a:solidFill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Název projektu: Datově-analytická podpora pro hodnocení a řízení vzdělávací soustavy ČR</a:t>
            </a:r>
            <a:br>
              <a:rPr lang="cs-CZ" sz="1200" dirty="0">
                <a:solidFill>
                  <a:srgbClr val="767171"/>
                </a:solidFill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</a:br>
            <a:r>
              <a:rPr lang="cs-CZ" sz="1200" dirty="0">
                <a:solidFill>
                  <a:srgbClr val="767171"/>
                </a:solidFill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Registrační číslo projektu: CZ.02.02.XX/00/22_005/0002901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326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1">
            <a:extLst>
              <a:ext uri="{FF2B5EF4-FFF2-40B4-BE49-F238E27FC236}">
                <a16:creationId xmlns:a16="http://schemas.microsoft.com/office/drawing/2014/main" id="{0FEA4EAC-AFBF-3AF8-E920-B7402A5A5D22}"/>
              </a:ext>
            </a:extLst>
          </p:cNvPr>
          <p:cNvSpPr txBox="1"/>
          <p:nvPr/>
        </p:nvSpPr>
        <p:spPr>
          <a:xfrm>
            <a:off x="1145784" y="4373245"/>
            <a:ext cx="5268686" cy="2350250"/>
          </a:xfrm>
          <a:prstGeom prst="rect">
            <a:avLst/>
          </a:prstGeom>
          <a:noFill/>
        </p:spPr>
        <p:txBody>
          <a:bodyPr wrap="square" lIns="0" tIns="36000" rIns="0" bIns="36000" anchor="t">
            <a:spAutoFit/>
          </a:bodyPr>
          <a:lstStyle>
            <a:defPPr>
              <a:defRPr lang="fr-FR"/>
            </a:defPPr>
            <a:lvl1pPr marR="0" lv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cap="all" spc="15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" panose="020000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US" sz="2800" dirty="0">
                <a:solidFill>
                  <a:srgbClr val="003F77"/>
                </a:solidFill>
                <a:latin typeface="Calibri Light"/>
                <a:ea typeface="Roboto"/>
                <a:cs typeface="Poppins"/>
              </a:rPr>
              <a:t>S</a:t>
            </a:r>
            <a:r>
              <a:rPr lang="en-US" sz="2800" noProof="1">
                <a:solidFill>
                  <a:srgbClr val="003F77"/>
                </a:solidFill>
                <a:latin typeface="Calibri Light"/>
                <a:ea typeface="Roboto"/>
                <a:cs typeface="Poppins"/>
              </a:rPr>
              <a:t>tanislav Volčík</a:t>
            </a:r>
            <a:endParaRPr lang="en-US" sz="2800" noProof="1">
              <a:solidFill>
                <a:srgbClr val="003F77"/>
              </a:solidFill>
              <a:latin typeface="Calibri Light"/>
            </a:endParaRPr>
          </a:p>
          <a:p>
            <a:r>
              <a:rPr lang="en-US" sz="2000" noProof="1">
                <a:solidFill>
                  <a:srgbClr val="003F77"/>
                </a:solidFill>
                <a:latin typeface="Calibri Light"/>
                <a:ea typeface="Roboto"/>
                <a:cs typeface="Calibri Light"/>
              </a:rPr>
              <a:t>Sekce informatiky, statistiky a analýz</a:t>
            </a:r>
          </a:p>
          <a:p>
            <a:r>
              <a:rPr lang="en-US" sz="2000" noProof="1">
                <a:solidFill>
                  <a:srgbClr val="003F77"/>
                </a:solidFill>
                <a:ea typeface="Roboto"/>
                <a:cs typeface="Calibri Light"/>
              </a:rPr>
              <a:t>ODDĚLENÍ ANALYTICKÉ PODPORY A PROJEKTOVÝCH VÝSTUPŮ</a:t>
            </a:r>
          </a:p>
          <a:p>
            <a:endParaRPr lang="en-US" sz="2000" noProof="1">
              <a:solidFill>
                <a:srgbClr val="003F77"/>
              </a:solidFill>
              <a:ea typeface="Roboto"/>
              <a:cs typeface="Calibri Light"/>
            </a:endParaRPr>
          </a:p>
          <a:p>
            <a:r>
              <a:rPr lang="en-US" sz="2000" dirty="0">
                <a:solidFill>
                  <a:srgbClr val="003F77"/>
                </a:solidFill>
                <a:ea typeface="Roboto"/>
                <a:cs typeface="Calibri Light"/>
                <a:hlinkClick r:id="rId2"/>
              </a:rPr>
              <a:t>Stanislav.volcik@msmt.cz</a:t>
            </a:r>
            <a:endParaRPr lang="en-US" sz="2000" dirty="0">
              <a:solidFill>
                <a:srgbClr val="003F77"/>
              </a:solidFill>
              <a:ea typeface="Roboto"/>
              <a:cs typeface="Calibri Light"/>
            </a:endParaRPr>
          </a:p>
          <a:p>
            <a:endParaRPr lang="en-US" sz="2000" dirty="0">
              <a:solidFill>
                <a:srgbClr val="003F77"/>
              </a:solidFill>
              <a:ea typeface="Roboto"/>
              <a:cs typeface="Calibri Light"/>
            </a:endParaRPr>
          </a:p>
        </p:txBody>
      </p:sp>
      <p:pic>
        <p:nvPicPr>
          <p:cNvPr id="2" name="Obrázek 2" descr="Obsah obrázku text, Písmo, grafický design, snímek obrazovky&#10;&#10;Popis se vygeneroval automaticky.">
            <a:extLst>
              <a:ext uri="{FF2B5EF4-FFF2-40B4-BE49-F238E27FC236}">
                <a16:creationId xmlns:a16="http://schemas.microsoft.com/office/drawing/2014/main" id="{D107C0DE-0C9A-61CF-DE92-8FF1A97E53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360" y="650174"/>
            <a:ext cx="4785360" cy="691013"/>
          </a:xfrm>
          <a:prstGeom prst="rect">
            <a:avLst/>
          </a:prstGeom>
        </p:spPr>
      </p:pic>
      <p:sp>
        <p:nvSpPr>
          <p:cNvPr id="4" name="Espace réservé du texte 1">
            <a:extLst>
              <a:ext uri="{FF2B5EF4-FFF2-40B4-BE49-F238E27FC236}">
                <a16:creationId xmlns:a16="http://schemas.microsoft.com/office/drawing/2014/main" id="{D599C54E-F34F-58F7-4CAA-5C3DA64039A6}"/>
              </a:ext>
            </a:extLst>
          </p:cNvPr>
          <p:cNvSpPr txBox="1">
            <a:spLocks/>
          </p:cNvSpPr>
          <p:nvPr/>
        </p:nvSpPr>
        <p:spPr>
          <a:xfrm>
            <a:off x="1041303" y="3145133"/>
            <a:ext cx="8051800" cy="555217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defRPr/>
            </a:pPr>
            <a:r>
              <a:rPr lang="cs-CZ" b="1" spc="-200" dirty="0">
                <a:solidFill>
                  <a:srgbClr val="003F77"/>
                </a:solidFill>
                <a:latin typeface="Calibri Light"/>
                <a:cs typeface="Poppins Medium"/>
              </a:rPr>
              <a:t>Buďme v kontaktu </a:t>
            </a:r>
            <a:endParaRPr lang="cs-CZ" b="1" spc="-200" dirty="0">
              <a:solidFill>
                <a:srgbClr val="003F77"/>
              </a:solidFill>
              <a:latin typeface="Calibri Light"/>
              <a:cs typeface="Poppins Medium" panose="00000600000000000000" pitchFamily="2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F6BEBE62-9CE9-DA5A-2381-4671C8BAE0DE}"/>
              </a:ext>
            </a:extLst>
          </p:cNvPr>
          <p:cNvSpPr txBox="1"/>
          <p:nvPr/>
        </p:nvSpPr>
        <p:spPr>
          <a:xfrm>
            <a:off x="6552156" y="4371975"/>
            <a:ext cx="6229350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003F77"/>
                </a:solidFill>
                <a:latin typeface="Calibri Light"/>
                <a:cs typeface="Segoe UI"/>
              </a:rPr>
              <a:t>HANA NOVOTNÁ</a:t>
            </a:r>
          </a:p>
          <a:p>
            <a:r>
              <a:rPr lang="en-US" sz="2000" cap="all" noProof="1">
                <a:solidFill>
                  <a:srgbClr val="003F77"/>
                </a:solidFill>
                <a:latin typeface="Calibri Light"/>
                <a:cs typeface="Segoe UI"/>
              </a:rPr>
              <a:t>SEKCE INFORMATIKY, STATISTIKY A ANALÝZ</a:t>
            </a:r>
            <a:r>
              <a:rPr lang="en-US" sz="2000" noProof="1">
                <a:solidFill>
                  <a:srgbClr val="003F77"/>
                </a:solidFill>
                <a:latin typeface="Calibri Light"/>
                <a:cs typeface="Segoe UI"/>
              </a:rPr>
              <a:t>​</a:t>
            </a:r>
          </a:p>
          <a:p>
            <a:r>
              <a:rPr lang="en-US" sz="2000" noProof="1">
                <a:solidFill>
                  <a:srgbClr val="003F77"/>
                </a:solidFill>
                <a:latin typeface="Calibri Light"/>
                <a:cs typeface="Segoe UI"/>
              </a:rPr>
              <a:t>​</a:t>
            </a:r>
            <a:r>
              <a:rPr lang="en-US" sz="2000" cap="all" noProof="1">
                <a:solidFill>
                  <a:srgbClr val="003F77"/>
                </a:solidFill>
                <a:latin typeface="Calibri Light"/>
                <a:cs typeface="Segoe UI"/>
              </a:rPr>
              <a:t>Oddělení národních analýz</a:t>
            </a:r>
          </a:p>
          <a:p>
            <a:endParaRPr lang="en-US" sz="2000" noProof="1">
              <a:solidFill>
                <a:srgbClr val="003F77"/>
              </a:solidFill>
              <a:latin typeface="Calibri Light"/>
              <a:cs typeface="Segoe UI"/>
            </a:endParaRPr>
          </a:p>
          <a:p>
            <a:endParaRPr lang="en-US" sz="2000" noProof="1">
              <a:solidFill>
                <a:srgbClr val="003F77"/>
              </a:solidFill>
              <a:latin typeface="Calibri Light"/>
              <a:cs typeface="Segoe UI"/>
            </a:endParaRPr>
          </a:p>
          <a:p>
            <a:r>
              <a:rPr lang="en-US" sz="2000" cap="all" noProof="1">
                <a:solidFill>
                  <a:srgbClr val="0563C1"/>
                </a:solidFill>
                <a:latin typeface="Calibri Light"/>
                <a:cs typeface="Segoe U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HANA</a:t>
            </a:r>
            <a:r>
              <a:rPr lang="en-US" sz="2000" cap="all" noProof="1">
                <a:solidFill>
                  <a:srgbClr val="0563C1"/>
                </a:solidFill>
                <a:latin typeface="Calibri Light"/>
                <a:cs typeface="Segoe UI"/>
                <a:hlinkClick r:id="rId2"/>
              </a:rPr>
              <a:t>.</a:t>
            </a:r>
            <a:r>
              <a:rPr lang="en-US" sz="2000" cap="all" noProof="1">
                <a:solidFill>
                  <a:srgbClr val="0563C1"/>
                </a:solidFill>
                <a:latin typeface="Calibri Light"/>
                <a:cs typeface="Segoe U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NOVOTNA2@MSMT.CZ</a:t>
            </a:r>
            <a:endParaRPr lang="en-US" sz="2000" cap="all" noProof="1">
              <a:solidFill>
                <a:srgbClr val="0563C1"/>
              </a:solidFill>
              <a:latin typeface="Calibri Light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499049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848E2F-74BE-7DD0-DF08-25743C59B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421640"/>
            <a:ext cx="10515600" cy="92528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3F77"/>
                </a:solidFill>
                <a:latin typeface="Bahnschrift"/>
                <a:cs typeface="Calibri"/>
              </a:rPr>
              <a:t>O projektu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6CCC0BD-6B78-326E-7D41-8496CDD828B6}"/>
              </a:ext>
            </a:extLst>
          </p:cNvPr>
          <p:cNvSpPr txBox="1"/>
          <p:nvPr/>
        </p:nvSpPr>
        <p:spPr>
          <a:xfrm>
            <a:off x="923290" y="1991360"/>
            <a:ext cx="10420350" cy="34470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1000"/>
              </a:spcBef>
              <a:buFont typeface="Arial,Sans-Serif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cs typeface="Calibri"/>
              </a:rPr>
              <a:t>Doba realizace: 1. 3. 2023 – 31. 12. 2027</a:t>
            </a:r>
            <a:endParaRPr lang="cs-CZ" sz="2400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1000"/>
              </a:spcBef>
              <a:buFont typeface="Arial,Sans-Serif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</a:rPr>
              <a:t>vybudovat kvalitní </a:t>
            </a:r>
            <a:r>
              <a:rPr lang="cs-CZ" sz="2400" b="1" dirty="0">
                <a:solidFill>
                  <a:srgbClr val="002060"/>
                </a:solidFill>
              </a:rPr>
              <a:t>datovou základnu</a:t>
            </a:r>
            <a:endParaRPr lang="en-US" sz="2400" dirty="0">
              <a:solidFill>
                <a:srgbClr val="002060"/>
              </a:solidFill>
              <a:cs typeface="Calibri"/>
            </a:endParaRPr>
          </a:p>
          <a:p>
            <a:pPr marL="342900" indent="-342900">
              <a:spcBef>
                <a:spcPts val="1000"/>
              </a:spcBef>
              <a:buFont typeface="Arial,Sans-Serif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cs typeface="Calibri"/>
              </a:rPr>
              <a:t>vytvářet kvalitní a sofistikované </a:t>
            </a:r>
            <a:r>
              <a:rPr lang="cs-CZ" sz="2400" b="1" dirty="0">
                <a:solidFill>
                  <a:srgbClr val="002060"/>
                </a:solidFill>
                <a:cs typeface="Calibri"/>
              </a:rPr>
              <a:t>podklady pro rozhodování </a:t>
            </a:r>
            <a:endParaRPr lang="cs-CZ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1000"/>
              </a:spcBef>
              <a:buFont typeface="Arial,Sans-Serif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</a:rPr>
              <a:t>průběžně </a:t>
            </a:r>
            <a:r>
              <a:rPr lang="cs-CZ" sz="2400" b="1" dirty="0">
                <a:solidFill>
                  <a:srgbClr val="002060"/>
                </a:solidFill>
              </a:rPr>
              <a:t>analyzovat data </a:t>
            </a:r>
            <a:r>
              <a:rPr lang="cs-CZ" sz="2400" dirty="0">
                <a:solidFill>
                  <a:srgbClr val="002060"/>
                </a:solidFill>
              </a:rPr>
              <a:t>ze škol a školských zařízení</a:t>
            </a:r>
            <a:endParaRPr lang="en-US" sz="2400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1000"/>
              </a:spcBef>
              <a:buFont typeface="Arial,Sans-Serif" panose="020B0604020202020204" pitchFamily="34" charset="0"/>
              <a:buChar char="•"/>
            </a:pPr>
            <a:r>
              <a:rPr lang="cs-CZ" sz="2400" b="1" dirty="0">
                <a:solidFill>
                  <a:srgbClr val="002060"/>
                </a:solidFill>
              </a:rPr>
              <a:t>informovat</a:t>
            </a:r>
            <a:r>
              <a:rPr lang="cs-CZ" sz="2400" dirty="0">
                <a:solidFill>
                  <a:srgbClr val="002060"/>
                </a:solidFill>
              </a:rPr>
              <a:t> širokou </a:t>
            </a:r>
            <a:r>
              <a:rPr lang="cs-CZ" sz="2400" b="1" dirty="0">
                <a:solidFill>
                  <a:srgbClr val="002060"/>
                </a:solidFill>
              </a:rPr>
              <a:t>veřejnost</a:t>
            </a:r>
            <a:r>
              <a:rPr lang="cs-CZ" sz="2400" dirty="0">
                <a:solidFill>
                  <a:srgbClr val="002060"/>
                </a:solidFill>
              </a:rPr>
              <a:t> o vzdělávací soustavě a její výkonnosti</a:t>
            </a:r>
            <a:endParaRPr lang="en-US" sz="2400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1000"/>
              </a:spcBef>
              <a:buFont typeface="Arial,Sans-Serif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cs typeface="Calibri"/>
            </a:endParaRPr>
          </a:p>
          <a:p>
            <a:pPr marL="342900" indent="-342900">
              <a:spcBef>
                <a:spcPts val="1000"/>
              </a:spcBef>
              <a:buFont typeface="Arial,Sans-Serif" panose="020B0604020202020204" pitchFamily="34" charset="0"/>
              <a:buChar char="•"/>
            </a:pPr>
            <a:r>
              <a:rPr lang="cs-CZ" sz="2400" b="1" dirty="0">
                <a:solidFill>
                  <a:srgbClr val="002060"/>
                </a:solidFill>
              </a:rPr>
              <a:t>vybudování centrální analytické jednotky ve strukturách MŠMT</a:t>
            </a:r>
            <a:endParaRPr lang="cs-CZ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29F7C126-C9ED-F1AF-7AE3-1F9222827F8E}"/>
              </a:ext>
            </a:extLst>
          </p:cNvPr>
          <p:cNvCxnSpPr>
            <a:cxnSpLocks/>
          </p:cNvCxnSpPr>
          <p:nvPr/>
        </p:nvCxnSpPr>
        <p:spPr>
          <a:xfrm>
            <a:off x="923290" y="1509486"/>
            <a:ext cx="1027883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7969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848E2F-74BE-7DD0-DF08-25743C59B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400050"/>
            <a:ext cx="10515600" cy="92528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3F77"/>
                </a:solidFill>
                <a:latin typeface="Bahnschrift"/>
                <a:cs typeface="Calibri"/>
              </a:rPr>
              <a:t>Přínosy projektu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6CCC0BD-6B78-326E-7D41-8496CDD828B6}"/>
              </a:ext>
            </a:extLst>
          </p:cNvPr>
          <p:cNvSpPr txBox="1"/>
          <p:nvPr/>
        </p:nvSpPr>
        <p:spPr>
          <a:xfrm>
            <a:off x="885825" y="1704975"/>
            <a:ext cx="10420350" cy="34470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  <a:cs typeface="Calibri"/>
              </a:rPr>
              <a:t>Komplexní využití dostupných a relevantních informací a dat</a:t>
            </a:r>
            <a:r>
              <a:rPr lang="cs-CZ" sz="2400" dirty="0">
                <a:solidFill>
                  <a:srgbClr val="002060"/>
                </a:solidFill>
                <a:cs typeface="Calibri"/>
              </a:rPr>
              <a:t> získaných: </a:t>
            </a:r>
            <a:endParaRPr lang="en-US" sz="2400" dirty="0">
              <a:solidFill>
                <a:srgbClr val="002060"/>
              </a:solidFill>
              <a:cs typeface="Calibri"/>
            </a:endParaRP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z pravidelných národních a mezinárodních šetření</a:t>
            </a:r>
            <a:endParaRPr lang="en-US" sz="2000" dirty="0">
              <a:solidFill>
                <a:srgbClr val="002060"/>
              </a:solidFill>
              <a:cs typeface="Calibri"/>
            </a:endParaRP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</a:rPr>
              <a:t>ze školského rejstříku, z matrik škol a vysokých škol </a:t>
            </a:r>
            <a:endParaRPr lang="en-US" sz="2000" dirty="0">
              <a:solidFill>
                <a:srgbClr val="002060"/>
              </a:solidFill>
              <a:cs typeface="Calibri"/>
            </a:endParaRP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</a:rPr>
              <a:t>od ČŠI, CZVV a z dalších zdrojů (ad hoc šetření, data MPSV aj.)</a:t>
            </a:r>
            <a:endParaRPr lang="en-US" sz="2000" dirty="0">
              <a:solidFill>
                <a:srgbClr val="002060"/>
              </a:solidFill>
              <a:cs typeface="Calibri"/>
            </a:endParaRPr>
          </a:p>
          <a:p>
            <a:pPr marL="342900" indent="-342900">
              <a:buFont typeface="Arial,Sans-Serif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cs typeface="Calibri"/>
            </a:endParaRPr>
          </a:p>
          <a:p>
            <a:r>
              <a:rPr lang="cs-CZ" sz="2400" b="1" dirty="0">
                <a:solidFill>
                  <a:srgbClr val="002060"/>
                </a:solidFill>
              </a:rPr>
              <a:t>Vytvoření</a:t>
            </a:r>
            <a:r>
              <a:rPr lang="cs-CZ" sz="2400" dirty="0">
                <a:solidFill>
                  <a:srgbClr val="002060"/>
                </a:solidFill>
              </a:rPr>
              <a:t>: </a:t>
            </a:r>
            <a:endParaRPr lang="en-US" sz="2400" dirty="0">
              <a:solidFill>
                <a:srgbClr val="002060"/>
              </a:solidFill>
              <a:cs typeface="Calibri" panose="020F0502020204030204"/>
            </a:endParaRPr>
          </a:p>
          <a:p>
            <a:pPr marL="718820" indent="-365125" algn="just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</a:rPr>
              <a:t>robustního datového modelu školy</a:t>
            </a:r>
            <a:endParaRPr lang="en-US" sz="2000" dirty="0">
              <a:solidFill>
                <a:srgbClr val="002060"/>
              </a:solidFill>
            </a:endParaRPr>
          </a:p>
          <a:p>
            <a:pPr marL="718820" indent="-365125" algn="just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</a:rPr>
              <a:t>analytické datové knihovny (databáze existujících analytických výstupů) </a:t>
            </a:r>
            <a:endParaRPr lang="en-US" sz="2000" dirty="0">
              <a:solidFill>
                <a:srgbClr val="002060"/>
              </a:solidFill>
            </a:endParaRPr>
          </a:p>
          <a:p>
            <a:pPr marL="718820" indent="-365125" algn="just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</a:rPr>
              <a:t>propojeného datového fondu zahrnujícího data a informace o vzdělávacím systému ČR a umožňujícího jejich rozpad na různé úrovně</a:t>
            </a:r>
            <a:endParaRPr lang="cs-CZ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29F7C126-C9ED-F1AF-7AE3-1F9222827F8E}"/>
              </a:ext>
            </a:extLst>
          </p:cNvPr>
          <p:cNvCxnSpPr>
            <a:cxnSpLocks/>
          </p:cNvCxnSpPr>
          <p:nvPr/>
        </p:nvCxnSpPr>
        <p:spPr>
          <a:xfrm>
            <a:off x="933450" y="1277711"/>
            <a:ext cx="1027883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362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95;p22">
            <a:extLst>
              <a:ext uri="{FF2B5EF4-FFF2-40B4-BE49-F238E27FC236}">
                <a16:creationId xmlns:a16="http://schemas.microsoft.com/office/drawing/2014/main" id="{EBC427BB-29E7-147E-EBD3-ACF9EDFD9CBD}"/>
              </a:ext>
            </a:extLst>
          </p:cNvPr>
          <p:cNvSpPr/>
          <p:nvPr/>
        </p:nvSpPr>
        <p:spPr>
          <a:xfrm>
            <a:off x="1127125" y="1622425"/>
            <a:ext cx="2956498" cy="2343150"/>
          </a:xfrm>
          <a:custGeom>
            <a:avLst/>
            <a:gdLst/>
            <a:ahLst/>
            <a:cxnLst/>
            <a:rect l="l" t="t" r="r" b="b"/>
            <a:pathLst>
              <a:path w="478088" h="378905" extrusionOk="0">
                <a:moveTo>
                  <a:pt x="357730" y="0"/>
                </a:moveTo>
                <a:lnTo>
                  <a:pt x="468058" y="0"/>
                </a:lnTo>
                <a:lnTo>
                  <a:pt x="419023" y="177194"/>
                </a:lnTo>
                <a:cubicBezTo>
                  <a:pt x="437597" y="185366"/>
                  <a:pt x="452085" y="197625"/>
                  <a:pt x="462486" y="213970"/>
                </a:cubicBezTo>
                <a:cubicBezTo>
                  <a:pt x="472887" y="230315"/>
                  <a:pt x="478088" y="249632"/>
                  <a:pt x="478088" y="271920"/>
                </a:cubicBezTo>
                <a:cubicBezTo>
                  <a:pt x="478088" y="303867"/>
                  <a:pt x="468058" y="329684"/>
                  <a:pt x="447998" y="349373"/>
                </a:cubicBezTo>
                <a:cubicBezTo>
                  <a:pt x="427939" y="369061"/>
                  <a:pt x="402307" y="378905"/>
                  <a:pt x="371103" y="378905"/>
                </a:cubicBezTo>
                <a:cubicBezTo>
                  <a:pt x="339899" y="378905"/>
                  <a:pt x="314082" y="368875"/>
                  <a:pt x="293651" y="348815"/>
                </a:cubicBezTo>
                <a:cubicBezTo>
                  <a:pt x="273219" y="328756"/>
                  <a:pt x="263004" y="303124"/>
                  <a:pt x="263004" y="271920"/>
                </a:cubicBezTo>
                <a:cubicBezTo>
                  <a:pt x="263004" y="257061"/>
                  <a:pt x="264861" y="242202"/>
                  <a:pt x="268576" y="227343"/>
                </a:cubicBezTo>
                <a:cubicBezTo>
                  <a:pt x="272291" y="212484"/>
                  <a:pt x="280463" y="190196"/>
                  <a:pt x="293093" y="160478"/>
                </a:cubicBezTo>
                <a:close/>
                <a:moveTo>
                  <a:pt x="94726" y="0"/>
                </a:moveTo>
                <a:lnTo>
                  <a:pt x="205054" y="0"/>
                </a:lnTo>
                <a:lnTo>
                  <a:pt x="156019" y="177194"/>
                </a:lnTo>
                <a:cubicBezTo>
                  <a:pt x="174593" y="185366"/>
                  <a:pt x="189080" y="197625"/>
                  <a:pt x="199482" y="213970"/>
                </a:cubicBezTo>
                <a:cubicBezTo>
                  <a:pt x="209883" y="230315"/>
                  <a:pt x="215084" y="249632"/>
                  <a:pt x="215084" y="271920"/>
                </a:cubicBezTo>
                <a:cubicBezTo>
                  <a:pt x="215084" y="303867"/>
                  <a:pt x="205054" y="329684"/>
                  <a:pt x="184994" y="349373"/>
                </a:cubicBezTo>
                <a:cubicBezTo>
                  <a:pt x="164934" y="369061"/>
                  <a:pt x="139303" y="378905"/>
                  <a:pt x="108099" y="378905"/>
                </a:cubicBezTo>
                <a:cubicBezTo>
                  <a:pt x="76895" y="378905"/>
                  <a:pt x="51077" y="368875"/>
                  <a:pt x="30646" y="348815"/>
                </a:cubicBezTo>
                <a:cubicBezTo>
                  <a:pt x="10215" y="328756"/>
                  <a:pt x="0" y="303124"/>
                  <a:pt x="0" y="271920"/>
                </a:cubicBezTo>
                <a:cubicBezTo>
                  <a:pt x="0" y="257061"/>
                  <a:pt x="1857" y="242202"/>
                  <a:pt x="5572" y="227343"/>
                </a:cubicBezTo>
                <a:cubicBezTo>
                  <a:pt x="9286" y="212484"/>
                  <a:pt x="17459" y="190196"/>
                  <a:pt x="30089" y="160478"/>
                </a:cubicBezTo>
                <a:close/>
              </a:path>
            </a:pathLst>
          </a:custGeom>
          <a:solidFill>
            <a:srgbClr val="000000">
              <a:alpha val="9804"/>
            </a:srgbClr>
          </a:solidFill>
          <a:ln>
            <a:solidFill>
              <a:schemeClr val="bg2"/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endParaRPr sz="8800" b="1" i="0" u="none" strike="noStrike" cap="none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Google Shape;196;p22">
            <a:extLst>
              <a:ext uri="{FF2B5EF4-FFF2-40B4-BE49-F238E27FC236}">
                <a16:creationId xmlns:a16="http://schemas.microsoft.com/office/drawing/2014/main" id="{8FAAB509-BED2-D2FB-5D14-71DC71076F55}"/>
              </a:ext>
            </a:extLst>
          </p:cNvPr>
          <p:cNvSpPr txBox="1"/>
          <p:nvPr/>
        </p:nvSpPr>
        <p:spPr>
          <a:xfrm>
            <a:off x="3429000" y="3052290"/>
            <a:ext cx="7635875" cy="26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72000" anchor="ctr" anchorCtr="0">
            <a:noAutofit/>
          </a:bodyPr>
          <a:lstStyle/>
          <a:p>
            <a:pPr>
              <a:defRPr/>
            </a:pPr>
            <a:r>
              <a:rPr lang="en-US" sz="6000" b="1" spc="-200" noProof="1">
                <a:solidFill>
                  <a:srgbClr val="003F77"/>
                </a:solidFill>
                <a:latin typeface="+mj-lt"/>
                <a:cs typeface="Poppins Medium"/>
                <a:sym typeface="Montserrat"/>
              </a:rPr>
              <a:t>Udělat pořádek v datech</a:t>
            </a:r>
            <a:endParaRPr lang="en-US" sz="6000" b="1" spc="-200" noProof="1">
              <a:solidFill>
                <a:srgbClr val="003F77"/>
              </a:solidFill>
              <a:latin typeface="+mj-lt"/>
              <a:cs typeface="Poppins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0641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Espace réservé du texte 7">
            <a:extLst>
              <a:ext uri="{FF2B5EF4-FFF2-40B4-BE49-F238E27FC236}">
                <a16:creationId xmlns:a16="http://schemas.microsoft.com/office/drawing/2014/main" id="{4510765D-5E5A-4BC0-8799-A7FE3C59BDF2}"/>
              </a:ext>
            </a:extLst>
          </p:cNvPr>
          <p:cNvSpPr txBox="1">
            <a:spLocks/>
          </p:cNvSpPr>
          <p:nvPr/>
        </p:nvSpPr>
        <p:spPr>
          <a:xfrm>
            <a:off x="565150" y="374650"/>
            <a:ext cx="6724650" cy="699404"/>
          </a:xfrm>
          <a:prstGeom prst="rect">
            <a:avLst/>
          </a:prstGeom>
        </p:spPr>
        <p:txBody>
          <a:bodyPr vert="horz" wrap="square" lIns="0" tIns="72000" rIns="0" bIns="72000" rtlCol="0" anchor="t">
            <a:spAutoFit/>
          </a:bodyPr>
          <a:lstStyle>
            <a:defPPr>
              <a:defRPr lang="fr-FR"/>
            </a:defPPr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pl-PL" sz="4000" cap="all" spc="-250" dirty="0" err="1">
                <a:solidFill>
                  <a:srgbClr val="002060"/>
                </a:solidFill>
                <a:latin typeface="Calibri"/>
                <a:cs typeface="Calibri"/>
              </a:rPr>
              <a:t>Klíčové</a:t>
            </a:r>
            <a:r>
              <a:rPr lang="pl-PL" sz="4000" cap="all" spc="-25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lang="pl-PL" sz="4000" cap="all" spc="-250" dirty="0" err="1">
                <a:solidFill>
                  <a:srgbClr val="002060"/>
                </a:solidFill>
                <a:latin typeface="Calibri"/>
                <a:cs typeface="Calibri"/>
              </a:rPr>
              <a:t>aktivity</a:t>
            </a:r>
            <a:r>
              <a:rPr lang="pl-PL" sz="4000" cap="all" spc="-250" dirty="0">
                <a:solidFill>
                  <a:srgbClr val="002060"/>
                </a:solidFill>
                <a:latin typeface="Calibri"/>
                <a:cs typeface="Calibri"/>
              </a:rPr>
              <a:t> projektu</a:t>
            </a:r>
            <a:endParaRPr lang="cs-CZ" dirty="0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1880FD14-76A3-27B9-8357-15F6AD71C0BD}"/>
              </a:ext>
            </a:extLst>
          </p:cNvPr>
          <p:cNvSpPr/>
          <p:nvPr/>
        </p:nvSpPr>
        <p:spPr>
          <a:xfrm>
            <a:off x="274671" y="1470813"/>
            <a:ext cx="3778425" cy="2151056"/>
          </a:xfrm>
          <a:prstGeom prst="roundRect">
            <a:avLst>
              <a:gd name="adj" fmla="val 4208"/>
            </a:avLst>
          </a:prstGeom>
          <a:solidFill>
            <a:srgbClr val="000000">
              <a:alpha val="9881"/>
            </a:srgb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255EC76-CF96-CAB2-5876-3425D789707C}"/>
              </a:ext>
            </a:extLst>
          </p:cNvPr>
          <p:cNvSpPr txBox="1"/>
          <p:nvPr/>
        </p:nvSpPr>
        <p:spPr>
          <a:xfrm>
            <a:off x="628487" y="1599392"/>
            <a:ext cx="2180020" cy="461665"/>
          </a:xfrm>
          <a:prstGeom prst="rect">
            <a:avLst/>
          </a:prstGeom>
          <a:noFill/>
        </p:spPr>
        <p:txBody>
          <a:bodyPr wrap="square" lIns="0" tIns="45720" rIns="0" bIns="45720" anchor="t">
            <a:spAutoFit/>
          </a:bodyPr>
          <a:lstStyle/>
          <a:p>
            <a:pPr fontAlgn="base">
              <a:buClr>
                <a:srgbClr val="1F6DE2"/>
              </a:buClr>
            </a:pPr>
            <a:r>
              <a:rPr lang="fr-FR" sz="2400" spc="-70" noProof="1">
                <a:ea typeface="Roboto Light"/>
              </a:rPr>
              <a:t>KA 1</a:t>
            </a:r>
            <a:endParaRPr lang="fr-FR" sz="2400" spc="-70" noProof="1">
              <a:ea typeface="Roboto Light" panose="02000000000000000000" pitchFamily="2" charset="0"/>
              <a:cs typeface="Calibri" panose="020F0502020204030204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552D340-F59A-DD54-189A-3951E1B14B0D}"/>
              </a:ext>
            </a:extLst>
          </p:cNvPr>
          <p:cNvSpPr txBox="1"/>
          <p:nvPr/>
        </p:nvSpPr>
        <p:spPr>
          <a:xfrm>
            <a:off x="628487" y="1980901"/>
            <a:ext cx="2180020" cy="666016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fr-FR" noProof="1">
                <a:solidFill>
                  <a:srgbClr val="002060"/>
                </a:solidFill>
                <a:ea typeface="Roboto Light"/>
              </a:rPr>
              <a:t>Řízení projektu</a:t>
            </a:r>
          </a:p>
          <a:p>
            <a:pPr>
              <a:lnSpc>
                <a:spcPct val="120000"/>
              </a:lnSpc>
            </a:pPr>
            <a:endParaRPr lang="fr-FR" sz="1400" noProof="1">
              <a:solidFill>
                <a:srgbClr val="0066D1"/>
              </a:solidFill>
              <a:ea typeface="Roboto Light" panose="02000000000000000000" pitchFamily="2" charset="0"/>
              <a:cs typeface="Calibri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ACC1677C-2652-E812-FEF5-E0DE6C1A55F2}"/>
              </a:ext>
            </a:extLst>
          </p:cNvPr>
          <p:cNvSpPr/>
          <p:nvPr/>
        </p:nvSpPr>
        <p:spPr>
          <a:xfrm>
            <a:off x="4205868" y="1470025"/>
            <a:ext cx="3787950" cy="2151056"/>
          </a:xfrm>
          <a:prstGeom prst="roundRect">
            <a:avLst>
              <a:gd name="adj" fmla="val 4208"/>
            </a:avLst>
          </a:prstGeom>
          <a:solidFill>
            <a:schemeClr val="tx1">
              <a:alpha val="9917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523AAFF-965B-2396-6314-A5090951A4FB}"/>
              </a:ext>
            </a:extLst>
          </p:cNvPr>
          <p:cNvSpPr txBox="1"/>
          <p:nvPr/>
        </p:nvSpPr>
        <p:spPr>
          <a:xfrm>
            <a:off x="4454909" y="1560504"/>
            <a:ext cx="2180020" cy="461665"/>
          </a:xfrm>
          <a:prstGeom prst="rect">
            <a:avLst/>
          </a:prstGeom>
          <a:noFill/>
        </p:spPr>
        <p:txBody>
          <a:bodyPr wrap="square" lIns="0" tIns="45720" rIns="0" bIns="45720" anchor="t">
            <a:spAutoFit/>
          </a:bodyPr>
          <a:lstStyle/>
          <a:p>
            <a:pPr fontAlgn="base">
              <a:buClr>
                <a:srgbClr val="1F6DE2"/>
              </a:buClr>
            </a:pPr>
            <a:r>
              <a:rPr lang="fr-FR" sz="2400" spc="-70" noProof="1">
                <a:ea typeface="Roboto Light"/>
                <a:cs typeface="Calibri"/>
              </a:rPr>
              <a:t>KA 2</a:t>
            </a:r>
            <a:endParaRPr lang="fr-FR" sz="2400" spc="-70" noProof="1">
              <a:ea typeface="Roboto Light" panose="02000000000000000000" pitchFamily="2" charset="0"/>
              <a:cs typeface="Calibri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655D345F-E166-3EE6-90DB-1FEF5D1E2E79}"/>
              </a:ext>
            </a:extLst>
          </p:cNvPr>
          <p:cNvSpPr/>
          <p:nvPr/>
        </p:nvSpPr>
        <p:spPr>
          <a:xfrm>
            <a:off x="274671" y="3740956"/>
            <a:ext cx="3778425" cy="2713031"/>
          </a:xfrm>
          <a:prstGeom prst="roundRect">
            <a:avLst>
              <a:gd name="adj" fmla="val 4208"/>
            </a:avLst>
          </a:prstGeom>
          <a:solidFill>
            <a:schemeClr val="tx1">
              <a:alpha val="1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9C8F1B6-899E-BD86-F8B4-E123DD4AAB7B}"/>
              </a:ext>
            </a:extLst>
          </p:cNvPr>
          <p:cNvSpPr txBox="1"/>
          <p:nvPr/>
        </p:nvSpPr>
        <p:spPr>
          <a:xfrm>
            <a:off x="4486112" y="2015856"/>
            <a:ext cx="3503995" cy="605679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>
              <a:lnSpc>
                <a:spcPct val="120000"/>
              </a:lnSpc>
            </a:pPr>
            <a:r>
              <a:rPr lang="cs-CZ" noProof="1">
                <a:solidFill>
                  <a:srgbClr val="002060"/>
                </a:solidFill>
                <a:ea typeface="Roboto Light"/>
              </a:rPr>
              <a:t>Realizace mezinárodních šetření ČŠI</a:t>
            </a: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</a:rPr>
              <a:t> </a:t>
            </a:r>
          </a:p>
          <a:p>
            <a:pPr>
              <a:lnSpc>
                <a:spcPct val="120000"/>
              </a:lnSpc>
            </a:pPr>
            <a:endParaRPr lang="fr-FR" sz="1050" noProof="1">
              <a:solidFill>
                <a:schemeClr val="tx1">
                  <a:alpha val="75000"/>
                </a:schemeClr>
              </a:solidFill>
              <a:ea typeface="Roboto Light"/>
              <a:cs typeface="Calibri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5317E687-01A0-BE7F-BED8-3BE8F08ECFB2}"/>
              </a:ext>
            </a:extLst>
          </p:cNvPr>
          <p:cNvSpPr/>
          <p:nvPr/>
        </p:nvSpPr>
        <p:spPr>
          <a:xfrm>
            <a:off x="4209875" y="3740956"/>
            <a:ext cx="3778425" cy="2713031"/>
          </a:xfrm>
          <a:prstGeom prst="roundRect">
            <a:avLst>
              <a:gd name="adj" fmla="val 4208"/>
            </a:avLst>
          </a:prstGeom>
          <a:solidFill>
            <a:srgbClr val="000000">
              <a:alpha val="9738"/>
            </a:srgb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A5BF18C-1307-54EF-4832-86805FA956D4}"/>
              </a:ext>
            </a:extLst>
          </p:cNvPr>
          <p:cNvSpPr txBox="1"/>
          <p:nvPr/>
        </p:nvSpPr>
        <p:spPr>
          <a:xfrm>
            <a:off x="4458916" y="3850485"/>
            <a:ext cx="2180020" cy="461665"/>
          </a:xfrm>
          <a:prstGeom prst="rect">
            <a:avLst/>
          </a:prstGeom>
          <a:noFill/>
        </p:spPr>
        <p:txBody>
          <a:bodyPr wrap="square" lIns="0" tIns="45720" rIns="0" bIns="45720" anchor="t">
            <a:spAutoFit/>
          </a:bodyPr>
          <a:lstStyle/>
          <a:p>
            <a:pPr fontAlgn="base">
              <a:buClr>
                <a:srgbClr val="1F6DE2"/>
              </a:buClr>
            </a:pPr>
            <a:r>
              <a:rPr lang="fr-FR" sz="2400" spc="-70" noProof="1">
                <a:ea typeface="Roboto Light"/>
                <a:cs typeface="Calibri"/>
              </a:rPr>
              <a:t>KA 5</a:t>
            </a:r>
            <a:endParaRPr lang="fr-FR" sz="2400" spc="-70" noProof="1">
              <a:ea typeface="Roboto Light" panose="02000000000000000000" pitchFamily="2" charset="0"/>
              <a:cs typeface="Calibri"/>
            </a:endParaRPr>
          </a:p>
        </p:txBody>
      </p:sp>
      <p:sp>
        <p:nvSpPr>
          <p:cNvPr id="13" name="Rectangle : coins arrondis 6">
            <a:extLst>
              <a:ext uri="{FF2B5EF4-FFF2-40B4-BE49-F238E27FC236}">
                <a16:creationId xmlns:a16="http://schemas.microsoft.com/office/drawing/2014/main" id="{C0F53276-DB7B-7A6E-9629-CB4C3FD9FA81}"/>
              </a:ext>
            </a:extLst>
          </p:cNvPr>
          <p:cNvSpPr/>
          <p:nvPr/>
        </p:nvSpPr>
        <p:spPr>
          <a:xfrm>
            <a:off x="8101592" y="1470024"/>
            <a:ext cx="3787950" cy="2151056"/>
          </a:xfrm>
          <a:prstGeom prst="roundRect">
            <a:avLst>
              <a:gd name="adj" fmla="val 4208"/>
            </a:avLst>
          </a:prstGeom>
          <a:solidFill>
            <a:schemeClr val="tx1">
              <a:alpha val="9917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 : coins arrondis 9">
            <a:extLst>
              <a:ext uri="{FF2B5EF4-FFF2-40B4-BE49-F238E27FC236}">
                <a16:creationId xmlns:a16="http://schemas.microsoft.com/office/drawing/2014/main" id="{ADA35090-C195-310A-4595-DF34C91FB4F7}"/>
              </a:ext>
            </a:extLst>
          </p:cNvPr>
          <p:cNvSpPr/>
          <p:nvPr/>
        </p:nvSpPr>
        <p:spPr>
          <a:xfrm>
            <a:off x="8104220" y="3740956"/>
            <a:ext cx="3778425" cy="2713031"/>
          </a:xfrm>
          <a:prstGeom prst="roundRect">
            <a:avLst>
              <a:gd name="adj" fmla="val 4208"/>
            </a:avLst>
          </a:prstGeom>
          <a:solidFill>
            <a:schemeClr val="tx1">
              <a:alpha val="1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7">
            <a:extLst>
              <a:ext uri="{FF2B5EF4-FFF2-40B4-BE49-F238E27FC236}">
                <a16:creationId xmlns:a16="http://schemas.microsoft.com/office/drawing/2014/main" id="{36762B13-C7FD-CBC1-56EA-40B5CFC4A889}"/>
              </a:ext>
            </a:extLst>
          </p:cNvPr>
          <p:cNvSpPr txBox="1"/>
          <p:nvPr/>
        </p:nvSpPr>
        <p:spPr>
          <a:xfrm>
            <a:off x="8331583" y="1560503"/>
            <a:ext cx="2180020" cy="461665"/>
          </a:xfrm>
          <a:prstGeom prst="rect">
            <a:avLst/>
          </a:prstGeom>
          <a:noFill/>
        </p:spPr>
        <p:txBody>
          <a:bodyPr wrap="square" lIns="0" tIns="45720" rIns="0" bIns="45720" anchor="t">
            <a:spAutoFit/>
          </a:bodyPr>
          <a:lstStyle/>
          <a:p>
            <a:pPr fontAlgn="base">
              <a:buClr>
                <a:srgbClr val="1F6DE2"/>
              </a:buClr>
            </a:pPr>
            <a:r>
              <a:rPr lang="fr-FR" sz="2400" spc="-70" noProof="1">
                <a:ea typeface="Roboto Light"/>
                <a:cs typeface="Calibri"/>
              </a:rPr>
              <a:t>KA 3</a:t>
            </a:r>
            <a:endParaRPr lang="fr-FR" sz="2400" spc="-70" noProof="1">
              <a:ea typeface="Roboto Light" panose="02000000000000000000" pitchFamily="2" charset="0"/>
              <a:cs typeface="Calibri"/>
            </a:endParaRPr>
          </a:p>
        </p:txBody>
      </p:sp>
      <p:sp>
        <p:nvSpPr>
          <p:cNvPr id="19" name="ZoneTexte 11">
            <a:extLst>
              <a:ext uri="{FF2B5EF4-FFF2-40B4-BE49-F238E27FC236}">
                <a16:creationId xmlns:a16="http://schemas.microsoft.com/office/drawing/2014/main" id="{A1EDE6AA-FEC0-656C-89BC-5B330940A140}"/>
              </a:ext>
            </a:extLst>
          </p:cNvPr>
          <p:cNvSpPr txBox="1"/>
          <p:nvPr/>
        </p:nvSpPr>
        <p:spPr>
          <a:xfrm>
            <a:off x="8391362" y="1976388"/>
            <a:ext cx="3494470" cy="1095918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>
              <a:lnSpc>
                <a:spcPct val="120000"/>
              </a:lnSpc>
            </a:pPr>
            <a:r>
              <a:rPr lang="cs-CZ" noProof="1">
                <a:solidFill>
                  <a:srgbClr val="002060"/>
                </a:solidFill>
                <a:ea typeface="Roboto Light"/>
                <a:cs typeface="Calibri"/>
              </a:rPr>
              <a:t>Sekundární a časové analýzy dat mezinárodních šetření</a:t>
            </a:r>
          </a:p>
          <a:p>
            <a:pPr>
              <a:lnSpc>
                <a:spcPct val="120000"/>
              </a:lnSpc>
            </a:pPr>
            <a:endParaRPr lang="cs-CZ" noProof="1">
              <a:solidFill>
                <a:srgbClr val="002060"/>
              </a:solidFill>
              <a:ea typeface="Roboto Light"/>
              <a:cs typeface="Calibri"/>
            </a:endParaRPr>
          </a:p>
        </p:txBody>
      </p:sp>
      <p:sp>
        <p:nvSpPr>
          <p:cNvPr id="20" name="ZoneTexte 7">
            <a:extLst>
              <a:ext uri="{FF2B5EF4-FFF2-40B4-BE49-F238E27FC236}">
                <a16:creationId xmlns:a16="http://schemas.microsoft.com/office/drawing/2014/main" id="{FEBEF4D5-B697-851D-9D5D-E7E921842CB5}"/>
              </a:ext>
            </a:extLst>
          </p:cNvPr>
          <p:cNvSpPr txBox="1"/>
          <p:nvPr/>
        </p:nvSpPr>
        <p:spPr>
          <a:xfrm>
            <a:off x="530608" y="3856028"/>
            <a:ext cx="2180020" cy="461665"/>
          </a:xfrm>
          <a:prstGeom prst="rect">
            <a:avLst/>
          </a:prstGeom>
          <a:noFill/>
        </p:spPr>
        <p:txBody>
          <a:bodyPr wrap="square" lIns="0" tIns="45720" rIns="0" bIns="45720" anchor="t">
            <a:spAutoFit/>
          </a:bodyPr>
          <a:lstStyle/>
          <a:p>
            <a:pPr fontAlgn="base">
              <a:buClr>
                <a:srgbClr val="1F6DE2"/>
              </a:buClr>
            </a:pPr>
            <a:r>
              <a:rPr lang="fr-FR" sz="2400" spc="-70" noProof="1">
                <a:ea typeface="Roboto Light"/>
                <a:cs typeface="Calibri"/>
              </a:rPr>
              <a:t>KA 4</a:t>
            </a:r>
            <a:endParaRPr lang="fr-FR" sz="2400" spc="-70" noProof="1">
              <a:ea typeface="Roboto Light" panose="02000000000000000000" pitchFamily="2" charset="0"/>
              <a:cs typeface="Calibri"/>
            </a:endParaRPr>
          </a:p>
        </p:txBody>
      </p:sp>
      <p:sp>
        <p:nvSpPr>
          <p:cNvPr id="24" name="ZoneTexte 11">
            <a:extLst>
              <a:ext uri="{FF2B5EF4-FFF2-40B4-BE49-F238E27FC236}">
                <a16:creationId xmlns:a16="http://schemas.microsoft.com/office/drawing/2014/main" id="{BBF1BCE7-96EE-C09E-EB6A-8A75114448AD}"/>
              </a:ext>
            </a:extLst>
          </p:cNvPr>
          <p:cNvSpPr txBox="1"/>
          <p:nvPr/>
        </p:nvSpPr>
        <p:spPr>
          <a:xfrm>
            <a:off x="504662" y="4278508"/>
            <a:ext cx="3494470" cy="734945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>
              <a:lnSpc>
                <a:spcPct val="120000"/>
              </a:lnSpc>
            </a:pPr>
            <a:r>
              <a:rPr lang="cs-CZ" noProof="1">
                <a:solidFill>
                  <a:srgbClr val="002060"/>
                </a:solidFill>
                <a:ea typeface="Roboto Light"/>
                <a:cs typeface="Calibri"/>
              </a:rPr>
              <a:t>Datová základna pro realizaci vzdělávacích analýz</a:t>
            </a:r>
            <a:endParaRPr lang="cs-CZ" dirty="0"/>
          </a:p>
        </p:txBody>
      </p:sp>
      <p:sp>
        <p:nvSpPr>
          <p:cNvPr id="25" name="ZoneTexte 8">
            <a:extLst>
              <a:ext uri="{FF2B5EF4-FFF2-40B4-BE49-F238E27FC236}">
                <a16:creationId xmlns:a16="http://schemas.microsoft.com/office/drawing/2014/main" id="{A55655D9-E284-D38E-C217-3EC9A03B8DA5}"/>
              </a:ext>
            </a:extLst>
          </p:cNvPr>
          <p:cNvSpPr txBox="1"/>
          <p:nvPr/>
        </p:nvSpPr>
        <p:spPr>
          <a:xfrm>
            <a:off x="568708" y="4925457"/>
            <a:ext cx="3551620" cy="1399742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Časové trendy</a:t>
            </a:r>
          </a:p>
          <a:p>
            <a:pPr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Výsledky vzdělávání</a:t>
            </a:r>
          </a:p>
          <a:p>
            <a:pPr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Systemizace získávání a ukládání dat</a:t>
            </a:r>
          </a:p>
          <a:p>
            <a:pPr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Národní dotazníková šetření</a:t>
            </a:r>
            <a:endParaRPr lang="fr-FR" sz="1600" noProof="1">
              <a:solidFill>
                <a:schemeClr val="tx1">
                  <a:alpha val="75000"/>
                </a:schemeClr>
              </a:solidFill>
              <a:ea typeface="Roboto Light" panose="02000000000000000000" pitchFamily="2" charset="0"/>
              <a:cs typeface="Calibri"/>
            </a:endParaRPr>
          </a:p>
        </p:txBody>
      </p:sp>
      <p:sp>
        <p:nvSpPr>
          <p:cNvPr id="26" name="ZoneTexte 8">
            <a:extLst>
              <a:ext uri="{FF2B5EF4-FFF2-40B4-BE49-F238E27FC236}">
                <a16:creationId xmlns:a16="http://schemas.microsoft.com/office/drawing/2014/main" id="{6AC154A9-DE25-129D-D8AD-C3385FEEC250}"/>
              </a:ext>
            </a:extLst>
          </p:cNvPr>
          <p:cNvSpPr txBox="1"/>
          <p:nvPr/>
        </p:nvSpPr>
        <p:spPr>
          <a:xfrm>
            <a:off x="4454908" y="2960378"/>
            <a:ext cx="3265870" cy="402546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PIRLS    PISA    TIMSS    ICILS   TALIS</a:t>
            </a:r>
            <a:endParaRPr lang="fr-FR" sz="1600" noProof="1">
              <a:solidFill>
                <a:schemeClr val="tx1">
                  <a:alpha val="75000"/>
                </a:schemeClr>
              </a:solidFill>
              <a:ea typeface="Roboto Light" panose="02000000000000000000" pitchFamily="2" charset="0"/>
              <a:cs typeface="Calibri"/>
            </a:endParaRPr>
          </a:p>
        </p:txBody>
      </p:sp>
      <p:sp>
        <p:nvSpPr>
          <p:cNvPr id="27" name="ZoneTexte 11">
            <a:extLst>
              <a:ext uri="{FF2B5EF4-FFF2-40B4-BE49-F238E27FC236}">
                <a16:creationId xmlns:a16="http://schemas.microsoft.com/office/drawing/2014/main" id="{F756D376-16A8-EBCB-C489-5418C8BC2D8F}"/>
              </a:ext>
            </a:extLst>
          </p:cNvPr>
          <p:cNvSpPr txBox="1"/>
          <p:nvPr/>
        </p:nvSpPr>
        <p:spPr>
          <a:xfrm>
            <a:off x="4457537" y="4248956"/>
            <a:ext cx="3494470" cy="402546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>
              <a:lnSpc>
                <a:spcPct val="120000"/>
              </a:lnSpc>
            </a:pPr>
            <a:r>
              <a:rPr lang="cs-CZ" noProof="1">
                <a:solidFill>
                  <a:srgbClr val="002060"/>
                </a:solidFill>
                <a:ea typeface="Roboto Light"/>
                <a:cs typeface="Calibri"/>
              </a:rPr>
              <a:t>Vnitřní hodnocení projektu</a:t>
            </a:r>
          </a:p>
        </p:txBody>
      </p:sp>
      <p:sp>
        <p:nvSpPr>
          <p:cNvPr id="28" name="ZoneTexte 8">
            <a:extLst>
              <a:ext uri="{FF2B5EF4-FFF2-40B4-BE49-F238E27FC236}">
                <a16:creationId xmlns:a16="http://schemas.microsoft.com/office/drawing/2014/main" id="{59EB9302-6B01-F4CD-D79F-21347313FF58}"/>
              </a:ext>
            </a:extLst>
          </p:cNvPr>
          <p:cNvSpPr txBox="1"/>
          <p:nvPr/>
        </p:nvSpPr>
        <p:spPr>
          <a:xfrm>
            <a:off x="4531108" y="4579628"/>
            <a:ext cx="3551620" cy="402546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Analýzy potřeb cílových skupin</a:t>
            </a:r>
          </a:p>
        </p:txBody>
      </p:sp>
      <p:sp>
        <p:nvSpPr>
          <p:cNvPr id="29" name="ZoneTexte 17">
            <a:extLst>
              <a:ext uri="{FF2B5EF4-FFF2-40B4-BE49-F238E27FC236}">
                <a16:creationId xmlns:a16="http://schemas.microsoft.com/office/drawing/2014/main" id="{FC8A8608-72A3-F0B2-FF1C-76B49AE8E920}"/>
              </a:ext>
            </a:extLst>
          </p:cNvPr>
          <p:cNvSpPr txBox="1"/>
          <p:nvPr/>
        </p:nvSpPr>
        <p:spPr>
          <a:xfrm>
            <a:off x="8402265" y="3869534"/>
            <a:ext cx="2180020" cy="461665"/>
          </a:xfrm>
          <a:prstGeom prst="rect">
            <a:avLst/>
          </a:prstGeom>
          <a:noFill/>
        </p:spPr>
        <p:txBody>
          <a:bodyPr wrap="square" lIns="0" tIns="45720" rIns="0" bIns="45720" anchor="t">
            <a:spAutoFit/>
          </a:bodyPr>
          <a:lstStyle/>
          <a:p>
            <a:pPr fontAlgn="base">
              <a:buClr>
                <a:srgbClr val="1F6DE2"/>
              </a:buClr>
            </a:pPr>
            <a:r>
              <a:rPr lang="fr-FR" sz="2400" spc="-70" noProof="1">
                <a:ea typeface="Roboto Light"/>
                <a:cs typeface="Calibri"/>
              </a:rPr>
              <a:t>KA 6</a:t>
            </a:r>
            <a:endParaRPr lang="fr-FR" sz="2400" spc="-70" noProof="1">
              <a:ea typeface="Roboto Light" panose="02000000000000000000" pitchFamily="2" charset="0"/>
              <a:cs typeface="Calibri"/>
            </a:endParaRPr>
          </a:p>
        </p:txBody>
      </p:sp>
      <p:sp>
        <p:nvSpPr>
          <p:cNvPr id="30" name="ZoneTexte 11">
            <a:extLst>
              <a:ext uri="{FF2B5EF4-FFF2-40B4-BE49-F238E27FC236}">
                <a16:creationId xmlns:a16="http://schemas.microsoft.com/office/drawing/2014/main" id="{87783C22-2365-6F00-DEA7-75E385EA2A15}"/>
              </a:ext>
            </a:extLst>
          </p:cNvPr>
          <p:cNvSpPr txBox="1"/>
          <p:nvPr/>
        </p:nvSpPr>
        <p:spPr>
          <a:xfrm>
            <a:off x="8391362" y="4276182"/>
            <a:ext cx="3494470" cy="402546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>
              <a:lnSpc>
                <a:spcPct val="120000"/>
              </a:lnSpc>
            </a:pPr>
            <a:r>
              <a:rPr lang="cs-CZ" noProof="1">
                <a:solidFill>
                  <a:srgbClr val="002060"/>
                </a:solidFill>
                <a:ea typeface="Roboto Light"/>
                <a:cs typeface="Calibri"/>
              </a:rPr>
              <a:t>Spolupráce a komunikace</a:t>
            </a:r>
            <a:endParaRPr lang="cs-CZ" dirty="0"/>
          </a:p>
        </p:txBody>
      </p:sp>
      <p:sp>
        <p:nvSpPr>
          <p:cNvPr id="31" name="ZoneTexte 8">
            <a:extLst>
              <a:ext uri="{FF2B5EF4-FFF2-40B4-BE49-F238E27FC236}">
                <a16:creationId xmlns:a16="http://schemas.microsoft.com/office/drawing/2014/main" id="{F578426D-19FC-FB19-86A6-178E0065F7B8}"/>
              </a:ext>
            </a:extLst>
          </p:cNvPr>
          <p:cNvSpPr txBox="1"/>
          <p:nvPr/>
        </p:nvSpPr>
        <p:spPr>
          <a:xfrm>
            <a:off x="8512558" y="4639707"/>
            <a:ext cx="3551620" cy="1399742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Spolupráce s IPs OP JAK</a:t>
            </a:r>
          </a:p>
          <a:p>
            <a:pPr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Síťování a sdílení zkušeností</a:t>
            </a:r>
          </a:p>
          <a:p>
            <a:pPr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Odborné panely </a:t>
            </a:r>
          </a:p>
          <a:p>
            <a:pPr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Konference</a:t>
            </a:r>
          </a:p>
        </p:txBody>
      </p:sp>
      <p:sp>
        <p:nvSpPr>
          <p:cNvPr id="2" name="ZoneTexte 8">
            <a:extLst>
              <a:ext uri="{FF2B5EF4-FFF2-40B4-BE49-F238E27FC236}">
                <a16:creationId xmlns:a16="http://schemas.microsoft.com/office/drawing/2014/main" id="{253ED04E-9A73-F5EB-0536-C67D89332890}"/>
              </a:ext>
            </a:extLst>
          </p:cNvPr>
          <p:cNvSpPr txBox="1"/>
          <p:nvPr/>
        </p:nvSpPr>
        <p:spPr>
          <a:xfrm>
            <a:off x="8303008" y="2960378"/>
            <a:ext cx="3265870" cy="402546"/>
          </a:xfrm>
          <a:prstGeom prst="rect">
            <a:avLst/>
          </a:prstGeom>
          <a:noFill/>
        </p:spPr>
        <p:txBody>
          <a:bodyPr wrap="square" lIns="0" tIns="45720" rIns="0" bIns="45720" anchor="b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fr-FR" noProof="1">
                <a:solidFill>
                  <a:schemeClr val="tx1">
                    <a:alpha val="75000"/>
                  </a:schemeClr>
                </a:solidFill>
                <a:ea typeface="Roboto Light"/>
                <a:cs typeface="Calibri"/>
              </a:rPr>
              <a:t>PIRLS    PISA    TIMSS    ICILS   TALIS</a:t>
            </a:r>
            <a:endParaRPr lang="fr-FR" sz="1600" noProof="1">
              <a:solidFill>
                <a:schemeClr val="tx1">
                  <a:alpha val="75000"/>
                </a:schemeClr>
              </a:solidFill>
              <a:ea typeface="Roboto Light" panose="02000000000000000000" pitchFamily="2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622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848E2F-74BE-7DD0-DF08-25743C59B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400050"/>
            <a:ext cx="10515600" cy="92528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3F77"/>
                </a:solidFill>
                <a:latin typeface="Bahnschrift"/>
                <a:cs typeface="Calibri"/>
              </a:rPr>
              <a:t>Výstupy projektu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6CCC0BD-6B78-326E-7D41-8496CDD828B6}"/>
              </a:ext>
            </a:extLst>
          </p:cNvPr>
          <p:cNvSpPr txBox="1"/>
          <p:nvPr/>
        </p:nvSpPr>
        <p:spPr>
          <a:xfrm>
            <a:off x="885825" y="1704975"/>
            <a:ext cx="10420350" cy="37240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  <a:cs typeface="Calibri"/>
              </a:rPr>
              <a:t>Realizace mezinárodních šetření ČŠI  </a:t>
            </a:r>
            <a:endParaRPr lang="en-US" sz="2400" b="1" dirty="0">
              <a:solidFill>
                <a:srgbClr val="002060"/>
              </a:solidFill>
              <a:cs typeface="Calibri"/>
            </a:endParaRP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Národní zprávy z šetření realizovaných ČŠI</a:t>
            </a: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Datové soubory z šetření realizovaných ČŠI</a:t>
            </a:r>
          </a:p>
          <a:p>
            <a:pPr marL="342900" indent="-342900">
              <a:buFont typeface="Arial,Sans-Serif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</a:endParaRPr>
          </a:p>
          <a:p>
            <a:pPr marL="342900" indent="-342900">
              <a:buFont typeface="Arial,Sans-Serif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cs typeface="Calibri" panose="020F0502020204030204"/>
            </a:endParaRPr>
          </a:p>
          <a:p>
            <a:r>
              <a:rPr lang="cs-CZ" sz="2400" b="1" dirty="0">
                <a:solidFill>
                  <a:srgbClr val="002060"/>
                </a:solidFill>
                <a:cs typeface="Calibri" panose="020F0502020204030204"/>
              </a:rPr>
              <a:t>Série sekundárních analýz národních a mezinárodních šetření</a:t>
            </a:r>
            <a:endParaRPr lang="cs-CZ" dirty="0"/>
          </a:p>
          <a:p>
            <a:pPr marL="718820" indent="-365125" algn="just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Hloubkové analýzy dat z národních a mezinárodních šetření realizovaných ČŠI</a:t>
            </a:r>
          </a:p>
          <a:p>
            <a:pPr marL="718820" indent="-365125" algn="just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Propojení dat z mezinárodních výzkumů, dat MŠMT a dat ČŠI</a:t>
            </a:r>
          </a:p>
          <a:p>
            <a:pPr marL="718820" indent="-365125" algn="just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Propojení výsledků s kontextem, ve kterém se školy nachází</a:t>
            </a:r>
          </a:p>
          <a:p>
            <a:pPr marL="718820" indent="-365125" algn="just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Analýzy časových trendů šetření PISA, TIMMS, PIRLS, ICILS a TALIS</a:t>
            </a:r>
          </a:p>
          <a:p>
            <a:pPr marL="718820" indent="-365125" algn="just">
              <a:buFont typeface="Arial,Sans-Serif" panose="020B0604020202020204" pitchFamily="34" charset="0"/>
              <a:buChar char="•"/>
            </a:pPr>
            <a:endParaRPr lang="cs-CZ" sz="2000" dirty="0">
              <a:solidFill>
                <a:srgbClr val="002060"/>
              </a:solidFill>
              <a:cs typeface="Calibri"/>
            </a:endParaRPr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29F7C126-C9ED-F1AF-7AE3-1F9222827F8E}"/>
              </a:ext>
            </a:extLst>
          </p:cNvPr>
          <p:cNvCxnSpPr>
            <a:cxnSpLocks/>
          </p:cNvCxnSpPr>
          <p:nvPr/>
        </p:nvCxnSpPr>
        <p:spPr>
          <a:xfrm>
            <a:off x="933450" y="1277711"/>
            <a:ext cx="1027883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13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848E2F-74BE-7DD0-DF08-25743C59B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400050"/>
            <a:ext cx="10515600" cy="92528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3F77"/>
                </a:solidFill>
                <a:latin typeface="Bahnschrift"/>
                <a:cs typeface="Calibri"/>
              </a:rPr>
              <a:t>Výstupy projektu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6CCC0BD-6B78-326E-7D41-8496CDD828B6}"/>
              </a:ext>
            </a:extLst>
          </p:cNvPr>
          <p:cNvSpPr txBox="1"/>
          <p:nvPr/>
        </p:nvSpPr>
        <p:spPr>
          <a:xfrm>
            <a:off x="885825" y="1409700"/>
            <a:ext cx="10420350" cy="49552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  <a:cs typeface="Calibri"/>
              </a:rPr>
              <a:t>Datová základna pro realizaci vzdělávacích analýz</a:t>
            </a:r>
            <a:endParaRPr lang="cs-CZ" dirty="0"/>
          </a:p>
          <a:p>
            <a:endParaRPr lang="cs-CZ" sz="2400" b="1" dirty="0">
              <a:solidFill>
                <a:srgbClr val="002060"/>
              </a:solidFill>
              <a:cs typeface="Calibri"/>
            </a:endParaRPr>
          </a:p>
          <a:p>
            <a:r>
              <a:rPr lang="cs-CZ" sz="2400" dirty="0">
                <a:solidFill>
                  <a:srgbClr val="002060"/>
                </a:solidFill>
                <a:cs typeface="Calibri"/>
              </a:rPr>
              <a:t>Metodiky a standardy</a:t>
            </a: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Standardy pro pořizování a spravování dat časové povahy</a:t>
            </a: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Metodika pro zpracování a analýzu dat časové povahy</a:t>
            </a: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Sada nástrojů pro analýzu dat časové povahy</a:t>
            </a: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Datový model školy</a:t>
            </a: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Databáze realizovaných analýz</a:t>
            </a: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/>
              </a:rPr>
              <a:t>Databáze dat pro sekundární analýzy</a:t>
            </a:r>
          </a:p>
          <a:p>
            <a:pPr marL="718820" indent="-365125">
              <a:buFont typeface="Arial,Sans-Serif" panose="020B0604020202020204" pitchFamily="34" charset="0"/>
              <a:buChar char="•"/>
            </a:pPr>
            <a:endParaRPr lang="cs-CZ" sz="2000" dirty="0">
              <a:solidFill>
                <a:srgbClr val="002060"/>
              </a:solidFill>
              <a:cs typeface="Calibri"/>
            </a:endParaRPr>
          </a:p>
          <a:p>
            <a:r>
              <a:rPr lang="cs-CZ" sz="2400" dirty="0">
                <a:solidFill>
                  <a:srgbClr val="002060"/>
                </a:solidFill>
                <a:cs typeface="Calibri" panose="020F0502020204030204"/>
              </a:rPr>
              <a:t>Pilotáže dat časové povahy</a:t>
            </a: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 panose="020F0502020204030204"/>
              </a:rPr>
              <a:t>Dynamika personálního zabezpečení vzdělávací soustavy</a:t>
            </a:r>
            <a:endParaRPr lang="en-US" sz="2000" dirty="0">
              <a:solidFill>
                <a:srgbClr val="002060"/>
              </a:solidFill>
              <a:cs typeface="Calibri" panose="020F0502020204030204"/>
            </a:endParaRP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 panose="020F0502020204030204"/>
              </a:rPr>
              <a:t>Diferencovanost vzdělávací nabídky v základním vzdělávání a její dynamika v čase</a:t>
            </a:r>
            <a:endParaRPr lang="en-US" sz="2000" dirty="0">
              <a:solidFill>
                <a:srgbClr val="002060"/>
              </a:solidFill>
              <a:cs typeface="Calibri" panose="020F0502020204030204"/>
            </a:endParaRPr>
          </a:p>
          <a:p>
            <a:pPr marL="718820" indent="-365125">
              <a:buFont typeface="Arial,Sans-Serif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 panose="020F0502020204030204"/>
              </a:rPr>
              <a:t>Analýza trendů v nerovnostech vzdělávací soustavy v českých regionech</a:t>
            </a:r>
          </a:p>
          <a:p>
            <a:pPr marL="353695"/>
            <a:endParaRPr lang="cs-CZ" sz="2000" dirty="0">
              <a:solidFill>
                <a:srgbClr val="002060"/>
              </a:solidFill>
              <a:cs typeface="Calibri" panose="020F0502020204030204"/>
            </a:endParaRPr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29F7C126-C9ED-F1AF-7AE3-1F9222827F8E}"/>
              </a:ext>
            </a:extLst>
          </p:cNvPr>
          <p:cNvCxnSpPr>
            <a:cxnSpLocks/>
          </p:cNvCxnSpPr>
          <p:nvPr/>
        </p:nvCxnSpPr>
        <p:spPr>
          <a:xfrm>
            <a:off x="933450" y="1277711"/>
            <a:ext cx="1027883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804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848E2F-74BE-7DD0-DF08-25743C59B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400050"/>
            <a:ext cx="10515600" cy="92528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3F77"/>
                </a:solidFill>
                <a:latin typeface="Bahnschrift"/>
                <a:cs typeface="Calibri"/>
              </a:rPr>
              <a:t>Výstupy projektu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6CCC0BD-6B78-326E-7D41-8496CDD828B6}"/>
              </a:ext>
            </a:extLst>
          </p:cNvPr>
          <p:cNvSpPr txBox="1"/>
          <p:nvPr/>
        </p:nvSpPr>
        <p:spPr>
          <a:xfrm>
            <a:off x="885825" y="1409700"/>
            <a:ext cx="10420350" cy="49552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  <a:cs typeface="Calibri"/>
              </a:rPr>
              <a:t>Datová základna pro realizaci vzdělávacích analýz</a:t>
            </a:r>
            <a:endParaRPr lang="cs-CZ" dirty="0">
              <a:cs typeface="Calibri" panose="020F0502020204030204"/>
            </a:endParaRPr>
          </a:p>
          <a:p>
            <a:pPr marL="718820" indent="-365125">
              <a:buFont typeface="Arial,Sans-Serif" panose="020B0604020202020204" pitchFamily="34" charset="0"/>
              <a:buChar char="•"/>
            </a:pPr>
            <a:endParaRPr lang="cs-CZ" sz="2000" dirty="0">
              <a:solidFill>
                <a:srgbClr val="002060"/>
              </a:solidFill>
              <a:cs typeface="Calibri"/>
            </a:endParaRPr>
          </a:p>
          <a:p>
            <a:r>
              <a:rPr lang="cs-CZ" sz="2400" dirty="0">
                <a:solidFill>
                  <a:srgbClr val="002060"/>
                </a:solidFill>
                <a:cs typeface="Calibri" panose="020F0502020204030204"/>
              </a:rPr>
              <a:t>Dotazníková šetření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dirty="0">
                <a:solidFill>
                  <a:srgbClr val="002060"/>
                </a:solidFill>
                <a:cs typeface="Calibri" panose="020F0502020204030204"/>
              </a:rPr>
              <a:t>Mi</a:t>
            </a:r>
            <a:r>
              <a:rPr lang="cs-CZ" sz="2000" noProof="1">
                <a:solidFill>
                  <a:srgbClr val="002060"/>
                </a:solidFill>
                <a:cs typeface="Calibri" panose="020F0502020204030204"/>
              </a:rPr>
              <a:t>mořádné šetření mezi pedagogy MŠ, ZŠ a SŠ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 panose="020F0502020204030204"/>
              </a:rPr>
              <a:t>Well-being dětí žáků a studentů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 panose="020F0502020204030204"/>
              </a:rPr>
              <a:t>Šetření o dětech, žácích a studentech - cizincích v systému bariér a jejich integrace</a:t>
            </a:r>
            <a:endParaRPr lang="cs-CZ" noProof="1">
              <a:cs typeface="Calibri"/>
            </a:endParaRPr>
          </a:p>
          <a:p>
            <a:pPr marL="718820" indent="-365125">
              <a:buFont typeface="Arial,Sans-Serif"/>
              <a:buChar char="•"/>
            </a:pPr>
            <a:endParaRPr lang="cs-CZ" sz="2000" noProof="1">
              <a:solidFill>
                <a:srgbClr val="002060"/>
              </a:solidFill>
              <a:cs typeface="Calibri" panose="020F0502020204030204"/>
            </a:endParaRPr>
          </a:p>
          <a:p>
            <a:r>
              <a:rPr lang="cs-CZ" sz="2400" noProof="1">
                <a:solidFill>
                  <a:srgbClr val="002060"/>
                </a:solidFill>
                <a:cs typeface="Calibri"/>
              </a:rPr>
              <a:t>Výsledky primárního a sekundárního vzdělávání na základě uplatnění na trhu práce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/>
              </a:rPr>
              <a:t>Propojení individuálních dat matriky MŠMT s uplatněním na trhu práce a informací o úspěšnosti na VŠ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/>
              </a:rPr>
              <a:t>Metodika a technický návod propojování dat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/>
              </a:rPr>
              <a:t>Pilotáže vyhodnocení výsledků primárního a sekundárního vzdělávání</a:t>
            </a:r>
          </a:p>
          <a:p>
            <a:pPr marL="718820" indent="-365125">
              <a:buFont typeface="Arial,Sans-Serif"/>
              <a:buChar char="•"/>
            </a:pPr>
            <a:endParaRPr lang="cs-CZ" sz="2000" noProof="1">
              <a:solidFill>
                <a:srgbClr val="002060"/>
              </a:solidFill>
              <a:cs typeface="Calibri"/>
            </a:endParaRPr>
          </a:p>
          <a:p>
            <a:endParaRPr lang="cs-CZ" sz="2400" noProof="1">
              <a:solidFill>
                <a:srgbClr val="002060"/>
              </a:solidFill>
              <a:cs typeface="Calibri"/>
            </a:endParaRPr>
          </a:p>
          <a:p>
            <a:pPr marL="718820" indent="-365125" algn="just">
              <a:buFont typeface="Arial,Sans-Serif" panose="020B0604020202020204" pitchFamily="34" charset="0"/>
              <a:buChar char="•"/>
            </a:pPr>
            <a:endParaRPr lang="cs-CZ" sz="2000" dirty="0">
              <a:solidFill>
                <a:srgbClr val="002060"/>
              </a:solidFill>
              <a:cs typeface="Calibri"/>
            </a:endParaRPr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29F7C126-C9ED-F1AF-7AE3-1F9222827F8E}"/>
              </a:ext>
            </a:extLst>
          </p:cNvPr>
          <p:cNvCxnSpPr>
            <a:cxnSpLocks/>
          </p:cNvCxnSpPr>
          <p:nvPr/>
        </p:nvCxnSpPr>
        <p:spPr>
          <a:xfrm>
            <a:off x="933450" y="1277711"/>
            <a:ext cx="1027883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238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848E2F-74BE-7DD0-DF08-25743C59B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400050"/>
            <a:ext cx="10515600" cy="92528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3F77"/>
                </a:solidFill>
                <a:latin typeface="Bahnschrift"/>
                <a:cs typeface="Calibri"/>
              </a:rPr>
              <a:t>Výstupy projektu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6CCC0BD-6B78-326E-7D41-8496CDD828B6}"/>
              </a:ext>
            </a:extLst>
          </p:cNvPr>
          <p:cNvSpPr txBox="1"/>
          <p:nvPr/>
        </p:nvSpPr>
        <p:spPr>
          <a:xfrm>
            <a:off x="819150" y="1933575"/>
            <a:ext cx="10420350" cy="32932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  <a:cs typeface="Calibri"/>
              </a:rPr>
              <a:t>Vnitř</a:t>
            </a:r>
            <a:r>
              <a:rPr lang="cs-CZ" sz="2400" b="1" noProof="1">
                <a:solidFill>
                  <a:srgbClr val="002060"/>
                </a:solidFill>
                <a:cs typeface="Calibri"/>
              </a:rPr>
              <a:t>ní hodnocení projektu</a:t>
            </a:r>
            <a:endParaRPr lang="cs-CZ" noProof="1">
              <a:cs typeface="Calibri" panose="020F0502020204030204"/>
            </a:endParaRP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/>
              </a:rPr>
              <a:t>Analýza cílových skupin a jejich potřeb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/>
              </a:rPr>
              <a:t>Nastavení očekávání a vyhodnocování výstupů vzhledem ke koncovému uživateli</a:t>
            </a:r>
          </a:p>
          <a:p>
            <a:pPr marL="353695"/>
            <a:endParaRPr lang="cs-CZ" sz="2000" noProof="1">
              <a:solidFill>
                <a:srgbClr val="002060"/>
              </a:solidFill>
              <a:cs typeface="Calibri"/>
            </a:endParaRPr>
          </a:p>
          <a:p>
            <a:pPr marL="353695"/>
            <a:endParaRPr lang="cs-CZ" sz="2000" noProof="1">
              <a:solidFill>
                <a:srgbClr val="002060"/>
              </a:solidFill>
              <a:cs typeface="Calibri"/>
            </a:endParaRPr>
          </a:p>
          <a:p>
            <a:r>
              <a:rPr lang="cs-CZ" sz="2400" b="1" noProof="1">
                <a:solidFill>
                  <a:srgbClr val="002060"/>
                </a:solidFill>
                <a:cs typeface="Calibri"/>
              </a:rPr>
              <a:t>Spolupráce a komunikace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 panose="020F0502020204030204"/>
              </a:rPr>
              <a:t>Spolupráce s projekty IPs OP JAK (IPs Kurikulum, </a:t>
            </a:r>
            <a:r>
              <a:rPr lang="cs-CZ" sz="2000" noProof="1">
                <a:solidFill>
                  <a:srgbClr val="002060"/>
                </a:solidFill>
                <a:latin typeface="Calibri"/>
                <a:cs typeface="Calibri" panose="020F0502020204030204"/>
              </a:rPr>
              <a:t>IPs Střední článek podpory)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 panose="020F0502020204030204"/>
              </a:rPr>
              <a:t>Spolupráce a komunikace s klíčovými cílovými skupinami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 panose="020F0502020204030204"/>
              </a:rPr>
              <a:t>Spolupráce a sdílení zkušeností analytických jednotek resortu školství</a:t>
            </a:r>
          </a:p>
          <a:p>
            <a:pPr marL="718820" indent="-365125">
              <a:buFont typeface="Arial,Sans-Serif"/>
              <a:buChar char="•"/>
            </a:pPr>
            <a:r>
              <a:rPr lang="cs-CZ" sz="2000" noProof="1">
                <a:solidFill>
                  <a:srgbClr val="002060"/>
                </a:solidFill>
                <a:cs typeface="Calibri" panose="020F0502020204030204"/>
              </a:rPr>
              <a:t>Realizace odborných panelů a osvětových akcí v oblasti analýzy dat a výstupů pr</a:t>
            </a:r>
            <a:r>
              <a:rPr lang="cs-CZ" sz="2000" dirty="0">
                <a:solidFill>
                  <a:srgbClr val="002060"/>
                </a:solidFill>
                <a:cs typeface="Calibri" panose="020F0502020204030204"/>
              </a:rPr>
              <a:t>ojektu</a:t>
            </a:r>
            <a:endParaRPr lang="cs-CZ" dirty="0">
              <a:solidFill>
                <a:srgbClr val="000000"/>
              </a:solidFill>
              <a:cs typeface="Calibri" panose="020F0502020204030204"/>
            </a:endParaRPr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29F7C126-C9ED-F1AF-7AE3-1F9222827F8E}"/>
              </a:ext>
            </a:extLst>
          </p:cNvPr>
          <p:cNvCxnSpPr>
            <a:cxnSpLocks/>
          </p:cNvCxnSpPr>
          <p:nvPr/>
        </p:nvCxnSpPr>
        <p:spPr>
          <a:xfrm>
            <a:off x="933450" y="1277711"/>
            <a:ext cx="1027883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9617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FD2829C1F999C45B383A543A73442BF" ma:contentTypeVersion="10" ma:contentTypeDescription="Vytvoří nový dokument" ma:contentTypeScope="" ma:versionID="01721c5f4b87a3664d2d18e9f220d424">
  <xsd:schema xmlns:xsd="http://www.w3.org/2001/XMLSchema" xmlns:xs="http://www.w3.org/2001/XMLSchema" xmlns:p="http://schemas.microsoft.com/office/2006/metadata/properties" xmlns:ns2="6278dbad-bbba-47a6-a043-f1926044dac0" targetNamespace="http://schemas.microsoft.com/office/2006/metadata/properties" ma:root="true" ma:fieldsID="1ea7b39f2b64383db593bb280f577677" ns2:_="">
    <xsd:import namespace="6278dbad-bbba-47a6-a043-f1926044da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8dbad-bbba-47a6-a043-f1926044da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Značky obrázků" ma:readOnly="false" ma:fieldId="{5cf76f15-5ced-4ddc-b409-7134ff3c332f}" ma:taxonomyMulti="true" ma:sspId="7705af95-af8b-4274-9321-7e268ee483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78dbad-bbba-47a6-a043-f1926044dac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0AB445E-9375-4076-A5E4-347301594D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D7B8B0-2473-470E-BE59-AA9EC9DD00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78dbad-bbba-47a6-a043-f1926044da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AB1A42-598A-415E-B6C8-013D63F47E81}">
  <ds:schemaRefs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  <ds:schemaRef ds:uri="33c9b4a9-9742-4ff7-90fe-3ceb86358de7"/>
    <ds:schemaRef ds:uri="http://schemas.openxmlformats.org/package/2006/metadata/core-properties"/>
    <ds:schemaRef ds:uri="fd579f86-2db3-4c56-9888-77a993c25988"/>
    <ds:schemaRef ds:uri="http://schemas.microsoft.com/office/2006/metadata/properties"/>
    <ds:schemaRef ds:uri="http://www.w3.org/XML/1998/namespace"/>
    <ds:schemaRef ds:uri="6278dbad-bbba-47a6-a043-f1926044dac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653</Words>
  <Application>Microsoft Office PowerPoint</Application>
  <PresentationFormat>Širokoúhlá obrazovka</PresentationFormat>
  <Paragraphs>109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24" baseType="lpstr">
      <vt:lpstr>Arial</vt:lpstr>
      <vt:lpstr>Arial,Sans-Serif</vt:lpstr>
      <vt:lpstr>Bahnschrift</vt:lpstr>
      <vt:lpstr>Calibri</vt:lpstr>
      <vt:lpstr>Calibri Light</vt:lpstr>
      <vt:lpstr>Montserrat</vt:lpstr>
      <vt:lpstr>Object Sans</vt:lpstr>
      <vt:lpstr>Poppins</vt:lpstr>
      <vt:lpstr>Poppins Medium</vt:lpstr>
      <vt:lpstr>Roboto</vt:lpstr>
      <vt:lpstr>Roboto Light</vt:lpstr>
      <vt:lpstr>Segoe UI</vt:lpstr>
      <vt:lpstr>Times New Roman</vt:lpstr>
      <vt:lpstr>Motiv Office</vt:lpstr>
      <vt:lpstr>Prezentace aplikace PowerPoint</vt:lpstr>
      <vt:lpstr>O projektu</vt:lpstr>
      <vt:lpstr>Přínosy projektu</vt:lpstr>
      <vt:lpstr>Prezentace aplikace PowerPoint</vt:lpstr>
      <vt:lpstr>Prezentace aplikace PowerPoint</vt:lpstr>
      <vt:lpstr>Výstupy projektu</vt:lpstr>
      <vt:lpstr>Výstupy projektu</vt:lpstr>
      <vt:lpstr>Výstupy projektu</vt:lpstr>
      <vt:lpstr>Výstupy projektu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Marek Kejda</dc:creator>
  <cp:lastModifiedBy>Novotná Hana</cp:lastModifiedBy>
  <cp:revision>598</cp:revision>
  <dcterms:created xsi:type="dcterms:W3CDTF">2023-04-19T14:56:57Z</dcterms:created>
  <dcterms:modified xsi:type="dcterms:W3CDTF">2023-10-31T16:12:10Z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0x010100EFD2829C1F999C45B383A543A73442BF</vt:lpwstr>
  </property>
  <property fmtid="{D5CDD505-2E9C-101B-9397-08002B2CF9AE}" pid="3" name="MediaServiceImageTags">
    <vt:lpwstr/>
  </property>
</Properties>
</file>